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B505F-413B-4581-A077-C19A36EF6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8F0426-7717-4F95-8AAF-1BF7303D6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9711A1-5FA0-4632-866B-CA16CD3B80AF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358D3A-FBF4-47DC-AA7F-074D84A94A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CAD2B4-3339-4EEE-9775-34FD47E66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874FC6-57C6-4EE6-B2EA-8BF81BB89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3405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63F45B-D06C-49D0-85BD-633379A2E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53E43-A119-4233-86CF-1786E5EEC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36DD0-2278-449B-A91E-51F74A5B0C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711A1-5FA0-4632-866B-CA16CD3B80AF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CDC698-A1EE-4697-8F19-A0D968FCD2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EE14D-52F5-469A-9831-F659B6B088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874FC6-57C6-4EE6-B2EA-8BF81BB89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611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9A1B243-6AD9-4DC9-8C7F-DE46D186F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1392C-154A-4C91-A1A2-DC01506622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35751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E31C3FD-BE86-4DCF-A326-3FE4202AE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curiosity</a:t>
            </a:r>
            <a:br>
              <a:rPr lang="en-US" sz="540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tx1">
                    <a:lumMod val="50000"/>
                    <a:lumOff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concentration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focus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strong memory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independent thinkers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blurt out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visual memory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hypercritical</a:t>
            </a:r>
            <a:endParaRPr lang="en-US" sz="5400" dirty="0">
              <a:solidFill>
                <a:schemeClr val="bg1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BFE7E2-0E4A-48D7-A04D-5F510BEFA4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313991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BAC245-9813-4CA0-BBBD-7EBF9341F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curiosity</a:t>
            </a:r>
            <a:br>
              <a:rPr lang="en-US" sz="540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concentration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focus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strong memory</a:t>
            </a:r>
            <a:br>
              <a:rPr lang="en-US" sz="540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independent thinkers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blurt out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visual memory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hypercritical</a:t>
            </a:r>
            <a:endParaRPr lang="en-US" sz="5400" dirty="0">
              <a:solidFill>
                <a:schemeClr val="bg1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1A98CE-4A98-4FD6-B228-0D478C3BF8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106949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7B295C-934D-48B1-8D87-0B47B0657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curiosity</a:t>
            </a:r>
            <a:br>
              <a:rPr lang="en-US" sz="540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concentration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focus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strong memory</a:t>
            </a:r>
            <a:br>
              <a:rPr lang="en-US" sz="540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independent thinkers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blurt out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visual memory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hypercritical</a:t>
            </a:r>
            <a:endParaRPr lang="en-US" sz="5400" dirty="0">
              <a:solidFill>
                <a:schemeClr val="bg1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68CACA-E10C-423F-A43C-02BFEB8715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591944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AF15C12-C5A0-4A64-80FD-980C537CC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curiosity</a:t>
            </a:r>
            <a:br>
              <a:rPr lang="en-US" sz="540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concentration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focus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strong memory</a:t>
            </a:r>
            <a:br>
              <a:rPr lang="en-US" sz="540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independent thinkers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blurting out</a:t>
            </a:r>
            <a:br>
              <a:rPr lang="en-US" sz="540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visual memory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hypercritical</a:t>
            </a:r>
            <a:endParaRPr lang="en-US" sz="5400" dirty="0">
              <a:solidFill>
                <a:schemeClr val="bg1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EB4281-2279-496A-99B9-DC7B8292F3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82753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AAB49D-EE08-46F4-8E96-3CB44B3CFB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curiosity</a:t>
            </a:r>
            <a:br>
              <a:rPr lang="en-US" sz="540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concentration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focus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strong memory</a:t>
            </a:r>
            <a:br>
              <a:rPr lang="en-US" sz="540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independent thinkers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blurt out</a:t>
            </a:r>
            <a:br>
              <a:rPr lang="en-US" sz="540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visual memory</a:t>
            </a:r>
            <a:br>
              <a:rPr lang="en-US" sz="540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hypercritical</a:t>
            </a:r>
            <a:endParaRPr lang="en-US" sz="5400" dirty="0">
              <a:solidFill>
                <a:schemeClr val="bg1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DEE70F-1DB3-4C93-B5FB-7F2F88A6711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4712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68783E8-E487-4E3F-B6CF-8E16D7264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curiosity</a:t>
            </a:r>
            <a:br>
              <a:rPr lang="en-US" sz="540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concentration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focus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strong memory</a:t>
            </a:r>
            <a:br>
              <a:rPr lang="en-US" sz="540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independent thinkers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blurt out</a:t>
            </a:r>
            <a:br>
              <a:rPr lang="en-US" sz="540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visual memory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hypercritical</a:t>
            </a:r>
            <a:endParaRPr lang="en-US" sz="5400" b="1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4AC35CE-781A-4948-AA97-FD3FF305335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992349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32AB980-FCA3-425D-8770-58105EBB9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5400">
                <a:solidFill>
                  <a:srgbClr val="FFFF99"/>
                </a:solidFill>
                <a:latin typeface="Annabelle" panose="03000400000000000000" pitchFamily="66" charset="0"/>
              </a:rPr>
              <a:t>Psychomotor Intensity</a:t>
            </a:r>
            <a:endParaRPr lang="en-US" sz="5400" dirty="0">
              <a:solidFill>
                <a:srgbClr val="FFFF99"/>
              </a:solidFill>
              <a:latin typeface="Annabelle" panose="03000400000000000000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EB9112-F00C-4DBA-B6DE-75F7AB48F8E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308626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58B636-AF5E-4C52-B5D9-840E6CB1D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surplus energy</a:t>
            </a:r>
            <a:br>
              <a:rPr lang="en-US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rapid speech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need for action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nervous habits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workaholicism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compulsive ____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competitiveness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they love it, but …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dirty="0">
              <a:solidFill>
                <a:schemeClr val="bg1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E056F-19C3-47B2-8D72-B25C31FFC5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551504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60B7D89-9FA8-4E2A-B1D1-2F3C22A23D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surplus energy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rapid speech</a:t>
            </a:r>
            <a:br>
              <a:rPr lang="en-US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need for action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nervous habits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workaholicism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compulsive ____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competitiveness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they love it, but …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dirty="0">
              <a:solidFill>
                <a:schemeClr val="bg1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991A6E2-DB0B-49ED-BD55-EDF8813823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7705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CA8AEED-B749-4737-9DFB-7F8F33D6B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surplus energy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rapid speech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need for action</a:t>
            </a:r>
            <a:br>
              <a:rPr lang="en-US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nervous habits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workaholicism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compulsive ____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competitiveness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they love it, but …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dirty="0">
              <a:solidFill>
                <a:schemeClr val="bg1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D8ED7C-4761-489F-8D7B-67FDC13E8A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8372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CD1580-1136-4C33-A21F-C13D86813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6600">
                <a:solidFill>
                  <a:schemeClr val="tx1">
                    <a:lumMod val="75000"/>
                    <a:lumOff val="25000"/>
                  </a:schemeClr>
                </a:solidFill>
                <a:latin typeface="Eurostile" panose="020B0504020202050204" pitchFamily="34" charset="0"/>
                <a:ea typeface="Adobe Gothic Std B" pitchFamily="34" charset="-128"/>
              </a:rPr>
              <a:t>An Intense Introduction</a:t>
            </a:r>
            <a:endParaRPr lang="en-US" sz="6600" dirty="0">
              <a:solidFill>
                <a:schemeClr val="tx1">
                  <a:lumMod val="75000"/>
                  <a:lumOff val="25000"/>
                </a:schemeClr>
              </a:solidFill>
              <a:latin typeface="Eurostile" panose="020B0504020202050204" pitchFamily="34" charset="0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8FE79D-13BD-4C22-8A33-2BD63EF11D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2437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3EB816F-E2AA-4154-B0AF-B422D2DF6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surplus energy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rapid speech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need for action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nervous habits</a:t>
            </a:r>
            <a:br>
              <a:rPr lang="en-US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workaholicism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compulsive ____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competitiveness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they love it, but …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dirty="0">
              <a:solidFill>
                <a:schemeClr val="bg1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84CBE7-A879-47C9-B8A0-13F75E00D4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38551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33D740-3B48-4EF4-8088-6AD78DCEB2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surplus energy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rapid speech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need for action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nervous habits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workaholicism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compulsive ____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competitiveness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they love it, but …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dirty="0">
              <a:solidFill>
                <a:schemeClr val="bg1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B69729-8D9F-493F-90D3-A3E85C7B21A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19186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6CADC9-BF28-46EA-ADF0-AB4F1A20D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surplus energy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rapid speech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need for action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nervous habits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workaholicism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compulsive</a:t>
            </a:r>
            <a:r>
              <a:rPr lang="en-US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 _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___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competitiveness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they love it, but …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dirty="0">
              <a:solidFill>
                <a:schemeClr val="bg1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871E54-F5C6-4C16-BBB8-A9929E1384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573887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14E27F8-F9DD-49CD-B753-191FBB532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surplus energy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rapid speech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need for action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nervous habits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workaholicism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compulsive ____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competitiveness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they love it, but …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dirty="0">
              <a:solidFill>
                <a:schemeClr val="bg1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F30068B-BAD5-48B9-9348-6982D95BBF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69466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28335F-6008-40FE-8FD1-BC4F427F7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surplus energy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rapid speech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need for action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nervous habits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workaholicism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compulsive ____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competitiveness</a:t>
            </a:r>
            <a:br>
              <a:rPr lang="en-US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they love it, but …</a:t>
            </a:r>
            <a:br>
              <a:rPr lang="en-US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b="1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48347B-E0B4-41F3-B833-0C971A9D67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25823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D046793-5F32-48B9-BABA-74B419CE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sz="6600">
                <a:solidFill>
                  <a:srgbClr val="FF0066"/>
                </a:solidFill>
                <a:latin typeface="Annabelle" panose="03000400000000000000" pitchFamily="66" charset="0"/>
              </a:rPr>
              <a:t>Sensual Intensity</a:t>
            </a:r>
            <a:endParaRPr lang="en-US" altLang="en-US" sz="6600" dirty="0">
              <a:solidFill>
                <a:srgbClr val="FF0066"/>
              </a:solidFill>
              <a:latin typeface="Annabelle" panose="03000400000000000000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8EB804-122C-4978-8943-AA2163CC0B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00437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921CECF-B410-4013-8687-D6189D9E5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en-US" altLang="en-US" sz="4000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delight in beauty</a:t>
            </a:r>
            <a:br>
              <a:rPr lang="en-US" altLang="en-US" sz="4000">
                <a:solidFill>
                  <a:srgbClr val="FF0066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alt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attuned to aesthetics</a:t>
            </a:r>
            <a:br>
              <a:rPr lang="en-US" altLang="en-US" sz="4000">
                <a:solidFill>
                  <a:srgbClr val="FF0066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alt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enhanced sensory pleasure/pain</a:t>
            </a:r>
            <a:br>
              <a:rPr lang="en-US" alt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alt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intensified senses</a:t>
            </a:r>
            <a:endParaRPr lang="en-US" altLang="en-US" sz="4000" dirty="0">
              <a:solidFill>
                <a:schemeClr val="bg1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31CC6F-EA26-4286-8E2E-B0BE3B82F6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62951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82D585A-1600-4436-993B-3FB616865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en-US" alt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delight in beauty</a:t>
            </a:r>
            <a:br>
              <a:rPr lang="en-US" altLang="en-US" sz="4000">
                <a:solidFill>
                  <a:srgbClr val="FF0066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altLang="en-US" sz="5400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attuned to aesthetics</a:t>
            </a:r>
            <a:br>
              <a:rPr lang="en-US" alt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alt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enhanced sensory pleasure/pain</a:t>
            </a:r>
            <a:br>
              <a:rPr lang="en-US" alt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alt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intensified senses</a:t>
            </a:r>
            <a:endParaRPr lang="en-US" altLang="en-US" sz="4000" dirty="0">
              <a:solidFill>
                <a:schemeClr val="bg1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6D0926-7600-48AF-8828-10358C7E21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31152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258098-13CB-488F-9EFA-F6B990155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en-US" alt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delight in beauty</a:t>
            </a:r>
            <a:br>
              <a:rPr lang="en-US" altLang="en-US" sz="4000">
                <a:solidFill>
                  <a:srgbClr val="FF0066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alt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attuned to aesthetics</a:t>
            </a:r>
            <a:br>
              <a:rPr lang="en-US" alt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altLang="en-US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enhanced sensory pleasure/pain</a:t>
            </a:r>
            <a:br>
              <a:rPr lang="en-US" alt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alt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intensified senses</a:t>
            </a:r>
            <a:endParaRPr lang="en-US" altLang="en-US" sz="4000" dirty="0">
              <a:solidFill>
                <a:schemeClr val="bg1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599833-C099-40FA-8193-2630CDE0FC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459141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009A4D-73FF-4A27-A39A-93A2B8D7B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>
              <a:defRPr/>
            </a:pPr>
            <a:r>
              <a:rPr lang="en-US" alt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delight in beauty</a:t>
            </a:r>
            <a:br>
              <a:rPr lang="en-US" altLang="en-US" sz="4000">
                <a:solidFill>
                  <a:srgbClr val="FF0066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alt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attuned to aesthetics</a:t>
            </a:r>
            <a:br>
              <a:rPr lang="en-US" alt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alt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enhanced sensory pleasure/pain</a:t>
            </a:r>
            <a:br>
              <a:rPr lang="en-US" alt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altLang="en-US" sz="4000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intensified senses</a:t>
            </a:r>
            <a:endParaRPr lang="en-US" altLang="en-US" sz="4000" b="1" dirty="0">
              <a:solidFill>
                <a:schemeClr val="bg1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7A70DA-E150-4DD4-87A4-1F16A0EC81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757617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AC54C2D-C367-40E0-9AE8-B49C788EA6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>
                <a:solidFill>
                  <a:schemeClr val="bg1"/>
                </a:solidFill>
                <a:latin typeface="Eras Bold ITC" panose="020B0907030504020204" pitchFamily="34" charset="0"/>
              </a:rPr>
              <a:t>Positive Disintegration:</a:t>
            </a:r>
            <a:br>
              <a:rPr lang="en-US">
                <a:solidFill>
                  <a:schemeClr val="bg1"/>
                </a:solidFill>
                <a:latin typeface="Eras Bold ITC" panose="020B0907030504020204" pitchFamily="34" charset="0"/>
              </a:rPr>
            </a:br>
            <a:r>
              <a:rPr lang="en-US">
                <a:solidFill>
                  <a:schemeClr val="bg1"/>
                </a:solidFill>
                <a:latin typeface="Eras Bold ITC" panose="020B0907030504020204" pitchFamily="34" charset="0"/>
              </a:rPr>
              <a:t>It sounds bad, but it’s really not.</a:t>
            </a:r>
            <a:endParaRPr lang="en-US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50E0F4-9512-449E-82EF-0CA5D773EEB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11163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013D30-1F3D-42E6-9D0C-79D373E91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5400">
                <a:solidFill>
                  <a:schemeClr val="tx1">
                    <a:lumMod val="75000"/>
                    <a:lumOff val="25000"/>
                  </a:schemeClr>
                </a:solidFill>
                <a:latin typeface="Annabelle" panose="03000400000000000000" pitchFamily="66" charset="0"/>
              </a:rPr>
              <a:t>Imaginational Intensity</a:t>
            </a:r>
            <a:endParaRPr lang="en-US" sz="5400" dirty="0">
              <a:solidFill>
                <a:schemeClr val="tx1">
                  <a:lumMod val="75000"/>
                  <a:lumOff val="25000"/>
                </a:schemeClr>
              </a:solidFill>
              <a:latin typeface="Annabelle" panose="03000400000000000000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999BB5-DEA1-4A9A-B70B-4544A8585F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728424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2DD509-142B-421B-8827-13CC6B02E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>
                <a:solidFill>
                  <a:srgbClr val="025C8F"/>
                </a:solidFill>
                <a:latin typeface="Adobe Gothic Std B" pitchFamily="34" charset="-128"/>
                <a:ea typeface="Adobe Gothic Std B" pitchFamily="34" charset="-128"/>
              </a:rPr>
              <a:t>imaginary everything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easily distracted by shiny ideas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imaginative release of tension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complicated relationship w/ truth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imagery/metaphor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complicated dreams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confuse reality/fantasy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daydreaming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animistic imagery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05A599-F8D8-4B31-8110-CA5958A0F2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906414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EDFAD43-6A74-40D5-859B-B6EE412C1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imaginary everything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easily distracted by shiny ideas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imaginative release of tension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complicated relationship w/ truth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imagery/metaphor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complicated dreams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confuse reality/fantasy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daydreaming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animistic imagery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62E971-AEE6-4B10-BA74-B1575DD83C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43218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AB6C9F3-E639-4CAD-A889-630963CCB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imaginary everything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easily distracted by shiny ideas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b="1">
                <a:solidFill>
                  <a:schemeClr val="tx2">
                    <a:lumMod val="60000"/>
                    <a:lumOff val="4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imaginative release of tension</a:t>
            </a:r>
            <a:b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complicated relationship w/ truth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imagery/metaphor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complicated dreams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confuse reality/fantasy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daydreaming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animistic imagery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E88655-BCF4-4980-8102-CCB35DA632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55067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018FC2-26FC-43B0-8C8D-3C56E122D6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imaginary everything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easily distracted by shiny ideas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imaginative release of tension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complicated relationship w/ truth</a:t>
            </a:r>
            <a:br>
              <a:rPr lang="en-US" b="1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imagery/metaphor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complicated dreams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confuse reality/fantasy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daydreaming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animistic imagery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7E328B-5DFD-4347-B3D7-855E0D7908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714112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BF80991-E0E1-4F62-9347-98F2D61535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imaginary everything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easily distracted by shiny ideas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imaginative release of tension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complicated relationship w/ truth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imagery/metaphor</a:t>
            </a:r>
            <a:br>
              <a:rPr lang="en-US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complicated dreams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confuse reality/fantasy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daydreaming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animistic imagery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C8F4A1-0F90-46D7-9F35-325FDC4FB6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17889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581CBD5-9B98-4BAC-930A-5DD3BBFAC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imaginary everything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easily distracted by shiny ideas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imaginative release of tension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complicated relationship w/ truth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imagery/metaphor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complicated dreams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confuse reality/fantasy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daydreaming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animistic imagery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BB5D62-7E26-4CFD-A7E3-FA211B704B4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73036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58D1966-D896-40DF-8A11-840A804B4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imaginary everything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easily distracted by shiny ideas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imaginative release of tension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complicated relationship w/ truth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imagery/metaphor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complicated dreams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confuse reality/fantasy</a:t>
            </a:r>
            <a:br>
              <a:rPr lang="en-US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daydreaming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animistic imagery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1C1536-58A2-49A6-9032-BF452718FB0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10308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7E72DD7-5A61-4C1B-B74B-3FB424C80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imaginary everything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easily distracted by shiny ideas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imaginative release of tension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complicated relationship w/ truth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imagery/metaphor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complicated dreams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confuse reality/fantasy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daydreaming</a:t>
            </a:r>
            <a:b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animistic imagery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45B922-7194-4801-86E6-EA99D653922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73018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E45F13F-B5BC-499D-9E7A-183DC6073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imaginary everything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easily distracted by shiny ideas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imaginative release of tension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complicated relationship w/ truth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imagery/metaphor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complicated dreams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confuse reality/fantasy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daydreaming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animistic imagery</a:t>
            </a: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br>
              <a:rPr lang="en-US">
                <a:solidFill>
                  <a:schemeClr val="tx1">
                    <a:lumMod val="75000"/>
                    <a:lumOff val="25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C8BF1A-3D69-42C9-BC6D-5AE56BBC117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985460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AD2AC10-4B43-4D14-A985-FC1851781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8800">
                <a:solidFill>
                  <a:schemeClr val="bg1"/>
                </a:solidFill>
                <a:latin typeface="Eras Bold ITC" panose="020B0907030504020204" pitchFamily="34" charset="0"/>
              </a:rPr>
              <a:t>Get a load of that </a:t>
            </a:r>
            <a:r>
              <a:rPr lang="en-US" sz="9600">
                <a:solidFill>
                  <a:schemeClr val="bg1"/>
                </a:solidFill>
                <a:latin typeface="Eras Bold ITC" panose="020B0907030504020204" pitchFamily="34" charset="0"/>
              </a:rPr>
              <a:t>grass</a:t>
            </a:r>
            <a:r>
              <a:rPr lang="en-US" sz="8800">
                <a:solidFill>
                  <a:schemeClr val="bg1"/>
                </a:solidFill>
                <a:latin typeface="Eras Bold ITC" panose="020B0907030504020204" pitchFamily="34" charset="0"/>
              </a:rPr>
              <a:t>.</a:t>
            </a:r>
            <a:endParaRPr lang="en-US" sz="88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22008E-4F1A-4898-9050-F1424FF0FA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642731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1C43D23-BEFC-4AB7-A84B-6251DCE6F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600">
                <a:solidFill>
                  <a:srgbClr val="00B050"/>
                </a:solidFill>
                <a:latin typeface="Annabelle" panose="03000400000000000000" pitchFamily="66" charset="0"/>
              </a:rPr>
              <a:t>Emotional Intensity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FC785AF-16CF-48AF-B6A9-D302384CC8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061025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C9A79D-9BED-4C6E-8728-73F60E95A4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intense feeling [happy/sad]</a:t>
            </a:r>
            <a:br>
              <a:rPr lang="en-US" sz="4000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paralyzing compassion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strong emotional attachments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overreaction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physical manifestation of emotion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self-critical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strong affective memory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sz="4000" dirty="0">
              <a:solidFill>
                <a:schemeClr val="bg1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7A04B6-C60B-43F8-8F82-AC0A5675477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201853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65A96E4-9C54-47AC-AD4C-733349856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intense feeling [happy/sad]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paralyzing compassion</a:t>
            </a:r>
            <a:br>
              <a:rPr lang="en-US" sz="400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strong emotional attachments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overreaction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physical manifestation of emotion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self-critical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strong affective memory</a:t>
            </a:r>
            <a:br>
              <a:rPr lang="en-US" sz="400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sz="4000" dirty="0">
              <a:solidFill>
                <a:srgbClr val="00B05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E86FCC-55D7-499E-B46C-1F41A0E873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907585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5920C21-08DB-47AF-B7DE-FC57169CD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intense feeling [happy/sad]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paralyzing compassion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strong emotional attachments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overreaction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physical manifestation of emotion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self-critical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strong affective memory</a:t>
            </a:r>
            <a:br>
              <a:rPr lang="en-US" sz="400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sz="4000" dirty="0">
              <a:solidFill>
                <a:srgbClr val="00B05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E7DA12-1045-4502-8681-7587652E4EA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73558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07B7DBD-3902-46E7-AFB5-18ECAF1C5C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intense feeling [happy/sad]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paralyzing compassion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strong emotional attachments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 b="1">
                <a:solidFill>
                  <a:srgbClr val="5CF76F"/>
                </a:solidFill>
                <a:latin typeface="Adobe Gothic Std B" pitchFamily="34" charset="-128"/>
                <a:ea typeface="Adobe Gothic Std B" pitchFamily="34" charset="-128"/>
              </a:rPr>
              <a:t>overreaction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physical manifestation of emotion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self-critical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strong affective memory</a:t>
            </a:r>
            <a:br>
              <a:rPr lang="en-US" sz="400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sz="4000" dirty="0">
              <a:solidFill>
                <a:srgbClr val="00B05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3C4052-8C0D-4EE8-8E03-479B22F2823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7560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BDDC2FB-0CDF-43BA-BF4A-864A9EB04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intense feeling [happy/sad]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paralyzing compassion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strong emotional attachments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overreaction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physical manifestation of emotion</a:t>
            </a:r>
            <a:br>
              <a:rPr lang="en-US" sz="400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self-critical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strong affective memory</a:t>
            </a:r>
            <a:br>
              <a:rPr lang="en-US" sz="400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sz="4000" dirty="0">
              <a:solidFill>
                <a:srgbClr val="00B05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1247D-EF17-4C7A-8494-4CFCBBF45B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07737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BFBF38E-E120-4EA8-963F-DAF51BAC7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intense feeling [happy/sad]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paralyzing compassion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strong emotional attachments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overreaction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physical manifestation of emotion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 b="1">
                <a:solidFill>
                  <a:srgbClr val="FFFF00"/>
                </a:solidFill>
                <a:latin typeface="Adobe Gothic Std B" pitchFamily="34" charset="-128"/>
                <a:ea typeface="Adobe Gothic Std B" pitchFamily="34" charset="-128"/>
              </a:rPr>
              <a:t>self-critical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strong affective memory</a:t>
            </a:r>
            <a:br>
              <a:rPr lang="en-US" sz="400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sz="4000" dirty="0">
              <a:solidFill>
                <a:srgbClr val="00B05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0C603D-50F2-4B24-B64F-BA250769ED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62638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0F0A01A-740A-4C07-93A8-54E5468B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intense feeling [happy/sad]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paralyzing compassion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strong emotional attachments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overreaction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physical manifestation of emotion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self-critical</a:t>
            </a:r>
            <a:br>
              <a:rPr lang="en-US" sz="40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4000" b="1">
                <a:solidFill>
                  <a:srgbClr val="FFFF00"/>
                </a:solidFill>
                <a:latin typeface="Adobe Gothic Std B" pitchFamily="34" charset="-128"/>
                <a:ea typeface="Adobe Gothic Std B" pitchFamily="34" charset="-128"/>
              </a:rPr>
              <a:t>strong affective memory</a:t>
            </a:r>
            <a:br>
              <a:rPr lang="en-US" sz="4000">
                <a:solidFill>
                  <a:srgbClr val="00B050"/>
                </a:solidFill>
                <a:latin typeface="Adobe Gothic Std B" pitchFamily="34" charset="-128"/>
                <a:ea typeface="Adobe Gothic Std B" pitchFamily="34" charset="-128"/>
              </a:rPr>
            </a:br>
            <a:endParaRPr lang="en-US" sz="4000" dirty="0">
              <a:solidFill>
                <a:srgbClr val="00B050"/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6B693A-0652-43B4-995D-B2E7269BB0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44835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26D319-E4A7-4387-9590-62533A5FED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36054D-E90B-4E68-9870-3448E1FB4D8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376970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31AEB27-5487-46BF-9998-EC3E49B3B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5400">
                <a:solidFill>
                  <a:schemeClr val="bg1"/>
                </a:solidFill>
                <a:latin typeface="Eras Bold ITC" panose="020B0907030504020204" pitchFamily="34" charset="0"/>
              </a:rPr>
              <a:t>Part 2: </a:t>
            </a:r>
            <a:br>
              <a:rPr lang="en-US" sz="5400">
                <a:solidFill>
                  <a:schemeClr val="bg1"/>
                </a:solidFill>
                <a:latin typeface="Eras Bold ITC" panose="020B0907030504020204" pitchFamily="34" charset="0"/>
              </a:rPr>
            </a:br>
            <a:r>
              <a:rPr lang="en-US" sz="5400">
                <a:solidFill>
                  <a:schemeClr val="bg1"/>
                </a:solidFill>
                <a:latin typeface="Eras Bold ITC" panose="020B0907030504020204" pitchFamily="34" charset="0"/>
              </a:rPr>
              <a:t>The ELA Classroom</a:t>
            </a:r>
            <a:endParaRPr lang="en-US" sz="54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B321351-375A-42DE-83A4-2008EB9FBA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52980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1A261D8-8255-4A5B-AD75-738C8E7A56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800">
                <a:solidFill>
                  <a:schemeClr val="bg1"/>
                </a:solidFill>
                <a:latin typeface="Eras Bold ITC" panose="020B0907030504020204" pitchFamily="34" charset="0"/>
              </a:rPr>
              <a:t>OVEREXCITABILITIES, a.k.a. INTENSITIES</a:t>
            </a:r>
            <a:endParaRPr lang="en-US" altLang="en-US" sz="48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A41BB3-EE62-40BF-B02E-E3949DF49D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239106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515AC3D-7FA8-479E-A719-1716738D0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F57DE6-634C-4543-8A74-15D6A92B3A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749205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063162-18BE-4EC8-897C-9A7E5C4C54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5BB2F1C-D925-47AC-A5D5-37823B36D9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28760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41E476D-F4EC-4779-B00A-7F46D1267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28ECFB-89DB-4346-A1F1-3B95F833648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58090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208183-7CA2-4B4A-AEE5-7DF20E274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69456E9-7289-4432-8258-B717AC00E2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410304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3F9E352-3215-4253-92A5-211D515EA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5F2FF7-406F-468A-BDBF-E3C2380E572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683096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B425BC9-1FD0-4916-9E8E-03DD03016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7C22A-E1D7-40C7-A2B9-46F23C6138A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68312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0FB98B-D57E-4E8F-A6AC-9B5EE2008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278262-B53F-4CDE-A986-599A716DD3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18825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E56FFC0-6BC6-4FAD-B7C6-F83D92D78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A981BD-0E22-4958-A2BF-82590AC554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56754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932C39-F986-450C-87C0-4E22F70EE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hangingPunct="1"/>
            <a:r>
              <a:rPr lang="en-US" altLang="en-US" sz="4800">
                <a:solidFill>
                  <a:schemeClr val="bg1"/>
                </a:solidFill>
                <a:latin typeface="Eras Bold ITC" panose="020B0907030504020204" pitchFamily="34" charset="0"/>
              </a:rPr>
              <a:t>OVEREXCITABILITIES, a.k.a. INTENSITIES</a:t>
            </a:r>
            <a:endParaRPr lang="en-US" altLang="en-US" sz="48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31AD94-04DF-4F88-ADE7-70FD3F936C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81288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6AF1891-803D-4336-99BB-B6284D3AC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5400">
                <a:solidFill>
                  <a:srgbClr val="FFFF99"/>
                </a:solidFill>
                <a:latin typeface="Annabelle" panose="03000400000000000000" pitchFamily="66" charset="0"/>
              </a:rPr>
              <a:t>Psychomotor Intensity</a:t>
            </a:r>
            <a:endParaRPr lang="en-US" sz="5400" dirty="0">
              <a:solidFill>
                <a:srgbClr val="FFFF99"/>
              </a:solidFill>
              <a:latin typeface="Annabelle" panose="03000400000000000000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F5001A-5CD7-4264-8AA8-68093D89C88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49343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D44BE7-C4AC-4CC9-B698-711635846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1B758A-0559-41F8-BF62-D9065203BC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674731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41B960D-7F7E-4B52-B119-E0A32CE75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516669-EC8C-4777-B714-BE8593590A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15360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1DA91E2-BCE2-4BA9-AEFA-38F36803C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6600">
                <a:solidFill>
                  <a:srgbClr val="FF0066"/>
                </a:solidFill>
                <a:latin typeface="Annabelle" panose="03000400000000000000" pitchFamily="66" charset="0"/>
              </a:rPr>
              <a:t>Sensual Intensity</a:t>
            </a:r>
            <a:endParaRPr lang="en-US" altLang="en-US" sz="6600" dirty="0">
              <a:solidFill>
                <a:srgbClr val="FF0066"/>
              </a:solidFill>
              <a:latin typeface="Annabelle" panose="03000400000000000000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0B2D7BA-649F-4E32-A3FC-A19D3660BA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98317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59EADF4-374F-42DD-ACB1-EDBCAEABF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2164E6-439A-4A20-B6AE-BEB50992AD9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306752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1772B6E-D726-496E-866E-BD0981449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8B1CFF-3F11-4F13-A712-1C48ED9B84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437822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9C58660-1382-4A05-B6E7-FE0B502FF9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82E757-831B-46D2-9F14-8FE171063A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61884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22A3ED1-56D0-4924-A5D0-4CE61D085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5400">
                <a:solidFill>
                  <a:schemeClr val="bg1"/>
                </a:solidFill>
                <a:latin typeface="Annabelle" panose="03000400000000000000" pitchFamily="66" charset="0"/>
              </a:rPr>
              <a:t>Intellectual Intensity</a:t>
            </a:r>
            <a:endParaRPr lang="en-US" sz="5400" dirty="0">
              <a:solidFill>
                <a:schemeClr val="bg1"/>
              </a:solidFill>
              <a:latin typeface="Annabelle" panose="03000400000000000000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3D73B5-E431-43A7-912A-C992A2F0D3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23845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2D86C79-DCD4-4C4E-BD24-91228E5C5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AFCA24-3DD9-43EC-8988-F943B788A3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11102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A6CD193-9F38-4F40-9309-F090A1054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FC39F1-514D-4347-B25A-710BB911D4C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46361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B6DB772-3B38-4640-9996-34418EF38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D93102-A895-434E-AF2F-50C4B727FE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003352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8934022-B4D4-4BD2-A436-C7FFAFEBA2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3FD90D-817B-4A13-9DAD-A7A8B96904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949861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ECEDAAC-AA55-4E03-BCA7-18BCE16149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5400">
                <a:solidFill>
                  <a:schemeClr val="bg1"/>
                </a:solidFill>
                <a:latin typeface="Annabelle" panose="03000400000000000000" pitchFamily="66" charset="0"/>
              </a:rPr>
              <a:t>Intellectual Intensity</a:t>
            </a:r>
            <a:endParaRPr lang="en-US" sz="5400" dirty="0">
              <a:solidFill>
                <a:schemeClr val="bg1"/>
              </a:solidFill>
              <a:latin typeface="Annabelle" panose="03000400000000000000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1B13E4-6B78-4557-97A0-F452571C5BE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519809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AC6DAB-3128-46CE-9395-F8602A98E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AA02787-E733-4300-A03C-2516EC03B2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27900"/>
      </p:ext>
    </p:extLst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A04DEBB-E6BA-454D-AA82-114EEDC6A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sz="5400">
                <a:solidFill>
                  <a:schemeClr val="tx1">
                    <a:lumMod val="75000"/>
                    <a:lumOff val="25000"/>
                  </a:schemeClr>
                </a:solidFill>
                <a:latin typeface="Annabelle" panose="03000400000000000000" pitchFamily="66" charset="0"/>
              </a:rPr>
              <a:t>Imaginational Intensity</a:t>
            </a:r>
            <a:endParaRPr lang="en-US" sz="5400" dirty="0">
              <a:solidFill>
                <a:schemeClr val="tx1">
                  <a:lumMod val="75000"/>
                  <a:lumOff val="25000"/>
                </a:schemeClr>
              </a:solidFill>
              <a:latin typeface="Annabelle" panose="03000400000000000000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58A908-E8FD-459B-A2AE-6CC772616C5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13444"/>
      </p:ext>
    </p:extLst>
  </p:cSld>
  <p:clrMapOvr>
    <a:masterClrMapping/>
  </p:clrMapOvr>
  <p:transition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026698D-4CB1-4E43-BC8A-C7AE50E30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BD1CE3-AC98-4111-8580-C5A766863D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550348"/>
      </p:ext>
    </p:extLst>
  </p:cSld>
  <p:clrMapOvr>
    <a:masterClrMapping/>
  </p:clrMapOvr>
  <p:transition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AB33716-A229-42A5-9988-8A5EFB207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857AB-28A9-4BDB-A1BF-D1C8B5EE10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539215"/>
      </p:ext>
    </p:extLst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D3552FC-ACD4-4D61-B534-8D3FC6DD1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3AF8EE7-EADA-4B9E-989B-FF87F4F931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325220"/>
      </p:ext>
    </p:extLst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6B028C-687F-413A-A2A3-4EF6B3A1D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8AB8B9-F1B5-4E33-B594-B21476C70B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18706"/>
      </p:ext>
    </p:extLst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423D01B-1264-4001-86B6-5B8783C8A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BACF083-22B1-4B23-B53C-6A702E20E4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27516"/>
      </p:ext>
    </p:extLst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C7184F-2948-4D85-9547-4925B88B6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52A771-0AD1-4B4F-BDB8-1557EDB63AD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09581"/>
      </p:ext>
    </p:extLst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16FB75-717C-49FB-B620-35008927F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Eras Bold ITC" panose="020B0907030504020204" pitchFamily="34" charset="0"/>
              </a:rPr>
              <a:t>Part 3: Other Content Areas</a:t>
            </a:r>
            <a:endParaRPr lang="en-US" dirty="0">
              <a:latin typeface="Eras Bold ITC" panose="020B0907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05B460-012F-4E65-B35C-484D9478A9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33345"/>
      </p:ext>
    </p:extLst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F44D6C-AE1F-4B10-9E25-17AB54F12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2A3328-E1D3-4F95-AF90-46B20CD42B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175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44911CC-A921-460C-894B-3AECFF181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5400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curiosity</a:t>
            </a:r>
            <a:br>
              <a:rPr lang="en-US" sz="540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concentration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focus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strong memory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independent thinkers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blurt out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visual memory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hypercritical</a:t>
            </a:r>
            <a:endParaRPr lang="en-US" sz="5400" dirty="0">
              <a:solidFill>
                <a:schemeClr val="bg1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378C9F-FCE9-4AC5-8955-637E82E4AB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954771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609895D-9398-417E-A622-39A1726F4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1303F2-D6F0-446A-9C15-FA06F490A8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298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DB67B5-1F82-49BA-87A0-EA64B080BE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3C43B8-E40C-4BC5-B03C-09F301386C6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871909"/>
      </p:ext>
    </p:extLst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8C8DDF-FB8A-479E-9325-FCB8CE447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0632C1-EF5B-4976-8D85-D23FBFE634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45068"/>
      </p:ext>
    </p:extLst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1478B3E-C7AC-4028-8403-FA5DE171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FB2D5E-308A-492B-BA0D-2775E92993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484501"/>
      </p:ext>
    </p:extLst>
  </p:cSld>
  <p:clrMapOvr>
    <a:masterClrMapping/>
  </p:clrMapOvr>
  <p:transition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D630B6C-A0F7-43F2-95FC-74B0580B7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6A8768-927C-4568-9EED-8B0CFA20F14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56318"/>
      </p:ext>
    </p:extLst>
  </p:cSld>
  <p:clrMapOvr>
    <a:masterClrMapping/>
  </p:clrMapOvr>
  <p:transition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2590EE-0112-49A9-8CB4-45A1B233E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39C5D4-6EA3-4781-91E4-3510DA0B05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437426"/>
      </p:ext>
    </p:extLst>
  </p:cSld>
  <p:clrMapOvr>
    <a:masterClrMapping/>
  </p:clrMapOvr>
  <p:transition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F04074-39C0-4FFF-BBDC-FD34C813ED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7F6FD9-DF7F-47D8-BDF8-DF28A99513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880983"/>
      </p:ext>
    </p:extLst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CB48112-9B47-4591-A29A-9C08B3AC6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7F8798-EB06-4E95-AA80-E58A988CE4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46259"/>
      </p:ext>
    </p:extLst>
  </p:cSld>
  <p:clrMapOvr>
    <a:masterClrMapping/>
  </p:clrMapOvr>
  <p:transition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1EE7229-463F-461B-AB55-CFCC33C36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B0E536-4A12-4B97-86FF-C413FEFF17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75353"/>
      </p:ext>
    </p:extLst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8B93E69-1BE5-4C94-960C-77A7ABBBE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A6D29C-0583-4079-B602-52737889EAD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16371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D7C2F7E-28AA-4FF8-B6A4-C58D72B22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curiosity</a:t>
            </a:r>
            <a:br>
              <a:rPr lang="en-US" sz="5400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 b="1">
                <a:solidFill>
                  <a:schemeClr val="bg1"/>
                </a:solidFill>
                <a:latin typeface="Adobe Gothic Std B" pitchFamily="34" charset="-128"/>
                <a:ea typeface="Adobe Gothic Std B" pitchFamily="34" charset="-128"/>
              </a:rPr>
              <a:t>concentration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focus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strong memory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independent thinkers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blurt out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visual memory</a:t>
            </a:r>
            <a:b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</a:br>
            <a:r>
              <a:rPr lang="en-US" sz="5400">
                <a:solidFill>
                  <a:schemeClr val="bg1">
                    <a:lumMod val="50000"/>
                  </a:schemeClr>
                </a:solidFill>
                <a:latin typeface="Adobe Gothic Std B" pitchFamily="34" charset="-128"/>
                <a:ea typeface="Adobe Gothic Std B" pitchFamily="34" charset="-128"/>
              </a:rPr>
              <a:t>hypercritical</a:t>
            </a:r>
            <a:endParaRPr lang="en-US" sz="5400" dirty="0">
              <a:solidFill>
                <a:schemeClr val="bg1">
                  <a:lumMod val="50000"/>
                </a:schemeClr>
              </a:solidFill>
              <a:latin typeface="Adobe Gothic Std B" pitchFamily="34" charset="-128"/>
              <a:ea typeface="Adobe Gothic Std B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B485549-E6A9-4E6C-B458-AA73A41E9A0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059141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381ACB-E2B0-4818-B714-FA8F09831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5C70C4-CB35-45FE-915D-DF63EEB04ED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357"/>
      </p:ext>
    </p:extLst>
  </p:cSld>
  <p:clrMapOvr>
    <a:masterClrMapping/>
  </p:clrMapOvr>
  <p:transition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71A444-5D5C-4969-B8B1-E5D65DB92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31BDFE-B1E7-4F72-8A93-25CB469EE2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14984"/>
      </p:ext>
    </p:extLst>
  </p:cSld>
  <p:clrMapOvr>
    <a:masterClrMapping/>
  </p:clrMapOvr>
  <p:transition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4A344EE-B775-4437-905E-68D9FFE39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26C332B-C382-49EA-B7A2-BDBA4279A0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60918"/>
      </p:ext>
    </p:extLst>
  </p:cSld>
  <p:clrMapOvr>
    <a:masterClrMapping/>
  </p:clrMapOvr>
  <p:transition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96DF43-5135-41F5-A0AF-9C3399AED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C6F348-64DA-44DA-B84C-8F18C4CC64F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44236"/>
      </p:ext>
    </p:extLst>
  </p:cSld>
  <p:clrMapOvr>
    <a:masterClrMapping/>
  </p:clrMapOvr>
  <p:transition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B198E3E-6532-457C-94E2-3B9B007B6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8000">
                <a:solidFill>
                  <a:schemeClr val="bg1"/>
                </a:solidFill>
                <a:latin typeface="Eras Bold ITC" panose="020B0907030504020204" pitchFamily="34" charset="0"/>
              </a:rPr>
              <a:t>Part IV: Idea Round Up</a:t>
            </a:r>
            <a:endParaRPr lang="en-US" sz="80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ACB50C-E8D0-48B9-8187-737B7CA18D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39179"/>
      </p:ext>
    </p:extLst>
  </p:cSld>
  <p:clrMapOvr>
    <a:masterClrMapping/>
  </p:clrMapOvr>
  <p:transition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3DEFB87-BCB0-4286-80FB-87177D0DFB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8000">
                <a:solidFill>
                  <a:schemeClr val="bg1"/>
                </a:solidFill>
                <a:latin typeface="Eras Bold ITC" panose="020B0907030504020204" pitchFamily="34" charset="0"/>
              </a:rPr>
              <a:t>Teach the Intensities</a:t>
            </a:r>
            <a:br>
              <a:rPr lang="en-US" sz="8000">
                <a:solidFill>
                  <a:schemeClr val="bg1"/>
                </a:solidFill>
                <a:latin typeface="Eras Bold ITC" panose="020B0907030504020204" pitchFamily="34" charset="0"/>
              </a:rPr>
            </a:br>
            <a:endParaRPr lang="en-US" sz="80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EF85E7-5211-41F3-9181-B38320927F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804547"/>
      </p:ext>
    </p:extLst>
  </p:cSld>
  <p:clrMapOvr>
    <a:masterClrMapping/>
  </p:clrMapOvr>
  <p:transition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964FF83-9A6D-4BB0-9EE5-0696ADE29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8000">
                <a:solidFill>
                  <a:schemeClr val="bg1"/>
                </a:solidFill>
                <a:latin typeface="Eras Bold ITC" panose="020B0907030504020204" pitchFamily="34" charset="0"/>
              </a:rPr>
              <a:t>Connect the intensities to your content.</a:t>
            </a:r>
            <a:endParaRPr lang="en-US" sz="80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4B0C82-977A-4B82-8CB9-9B8A8D9550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925352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0A622A5-DA25-4D03-8B02-4CF491E81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sz="8000">
                <a:solidFill>
                  <a:schemeClr val="bg1"/>
                </a:solidFill>
                <a:latin typeface="Eras Bold ITC" panose="020B0907030504020204" pitchFamily="34" charset="0"/>
              </a:rPr>
              <a:t>It’s that simple, pard’ner.</a:t>
            </a:r>
            <a:endParaRPr lang="en-US" sz="80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5FC107-9979-48B9-B9C7-3AA8E636FB7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084788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0459141-C610-48FD-9CCA-8D566FCC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KG Payphone" panose="02000000000000000000" pitchFamily="2" charset="0"/>
              </a:rPr>
              <a:t>Connect with us!</a:t>
            </a:r>
            <a:br>
              <a:rPr lang="en-US">
                <a:latin typeface="KG Payphone" panose="02000000000000000000" pitchFamily="2" charset="0"/>
              </a:rPr>
            </a:b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37EDC2-7CCD-4255-9F21-DCBB3074CB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69196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187</Words>
  <Application>Microsoft Office PowerPoint</Application>
  <PresentationFormat>On-screen Show (4:3)</PresentationFormat>
  <Paragraphs>57</Paragraphs>
  <Slides>98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7" baseType="lpstr">
      <vt:lpstr>Adobe Gothic Std B</vt:lpstr>
      <vt:lpstr>Annabelle</vt:lpstr>
      <vt:lpstr>Arial</vt:lpstr>
      <vt:lpstr>Calibri</vt:lpstr>
      <vt:lpstr>Calibri Light</vt:lpstr>
      <vt:lpstr>Eras Bold ITC</vt:lpstr>
      <vt:lpstr>Eurostile</vt:lpstr>
      <vt:lpstr>KG Payphone</vt:lpstr>
      <vt:lpstr>Office Theme</vt:lpstr>
      <vt:lpstr>PowerPoint Presentation</vt:lpstr>
      <vt:lpstr>An Intense Introduction</vt:lpstr>
      <vt:lpstr>Positive Disintegration: It sounds bad, but it’s really not.</vt:lpstr>
      <vt:lpstr>Get a load of that grass.</vt:lpstr>
      <vt:lpstr>OVEREXCITABILITIES, a.k.a. INTENSITIES</vt:lpstr>
      <vt:lpstr>PowerPoint Presentation</vt:lpstr>
      <vt:lpstr>Intellectual Intensity</vt:lpstr>
      <vt:lpstr>curiosity concentration focus strong memory independent thinkers blurt out visual memory hypercritical</vt:lpstr>
      <vt:lpstr>curiosity concentration focus strong memory independent thinkers blurt out visual memory hypercritical</vt:lpstr>
      <vt:lpstr>curiosity concentration focus strong memory independent thinkers blurt out visual memory hypercritical</vt:lpstr>
      <vt:lpstr>curiosity concentration focus strong memory independent thinkers blurt out visual memory hypercritical</vt:lpstr>
      <vt:lpstr>curiosity concentration focus strong memory independent thinkers blurt out visual memory hypercritical</vt:lpstr>
      <vt:lpstr>curiosity concentration focus strong memory independent thinkers blurting out visual memory hypercritical</vt:lpstr>
      <vt:lpstr>curiosity concentration focus strong memory independent thinkers blurt out visual memory hypercritical</vt:lpstr>
      <vt:lpstr>curiosity concentration focus strong memory independent thinkers blurt out visual memory hypercritical</vt:lpstr>
      <vt:lpstr>Psychomotor Intensity</vt:lpstr>
      <vt:lpstr>surplus energy rapid speech need for action nervous habits workaholicism compulsive ____ competitiveness they love it, but … </vt:lpstr>
      <vt:lpstr>surplus energy rapid speech need for action nervous habits workaholicism compulsive ____ competitiveness they love it, but … </vt:lpstr>
      <vt:lpstr>surplus energy rapid speech need for action nervous habits workaholicism compulsive ____ competitiveness they love it, but … </vt:lpstr>
      <vt:lpstr>surplus energy rapid speech need for action nervous habits workaholicism compulsive ____ competitiveness they love it, but … </vt:lpstr>
      <vt:lpstr>surplus energy rapid speech need for action nervous habits workaholicism compulsive ____ competitiveness they love it, but … </vt:lpstr>
      <vt:lpstr>surplus energy rapid speech need for action nervous habits workaholicism compulsive ____ competitiveness they love it, but … </vt:lpstr>
      <vt:lpstr>surplus energy rapid speech need for action nervous habits workaholicism compulsive ____ competitiveness they love it, but … </vt:lpstr>
      <vt:lpstr>surplus energy rapid speech need for action nervous habits workaholicism compulsive ____ competitiveness they love it, but … </vt:lpstr>
      <vt:lpstr>Sensual Intensity</vt:lpstr>
      <vt:lpstr>delight in beauty attuned to aesthetics enhanced sensory pleasure/pain intensified senses</vt:lpstr>
      <vt:lpstr>delight in beauty attuned to aesthetics enhanced sensory pleasure/pain intensified senses</vt:lpstr>
      <vt:lpstr>delight in beauty attuned to aesthetics enhanced sensory pleasure/pain intensified senses</vt:lpstr>
      <vt:lpstr>delight in beauty attuned to aesthetics enhanced sensory pleasure/pain intensified senses</vt:lpstr>
      <vt:lpstr>Imaginational Intensity</vt:lpstr>
      <vt:lpstr>imaginary everything easily distracted by shiny ideas imaginative release of tension complicated relationship w/ truth imagery/metaphor complicated dreams confuse reality/fantasy daydreaming animistic imagery  </vt:lpstr>
      <vt:lpstr>imaginary everything easily distracted by shiny ideas imaginative release of tension complicated relationship w/ truth imagery/metaphor complicated dreams confuse reality/fantasy daydreaming animistic imagery  </vt:lpstr>
      <vt:lpstr>imaginary everything easily distracted by shiny ideas imaginative release of tension complicated relationship w/ truth imagery/metaphor complicated dreams confuse reality/fantasy daydreaming animistic imagery  </vt:lpstr>
      <vt:lpstr>imaginary everything easily distracted by shiny ideas imaginative release of tension complicated relationship w/ truth imagery/metaphor complicated dreams confuse reality/fantasy daydreaming animistic imagery  </vt:lpstr>
      <vt:lpstr>imaginary everything easily distracted by shiny ideas imaginative release of tension complicated relationship w/ truth imagery/metaphor complicated dreams confuse reality/fantasy daydreaming animistic imagery  </vt:lpstr>
      <vt:lpstr>imaginary everything easily distracted by shiny ideas imaginative release of tension complicated relationship w/ truth imagery/metaphor complicated dreams confuse reality/fantasy daydreaming animistic imagery  </vt:lpstr>
      <vt:lpstr>imaginary everything easily distracted by shiny ideas imaginative release of tension complicated relationship w/ truth imagery/metaphor complicated dreams confuse reality/fantasy daydreaming animistic imagery  </vt:lpstr>
      <vt:lpstr>imaginary everything easily distracted by shiny ideas imaginative release of tension complicated relationship w/ truth imagery/metaphor complicated dreams confuse reality/fantasy daydreaming animistic imagery  </vt:lpstr>
      <vt:lpstr>imaginary everything easily distracted by shiny ideas imaginative release of tension complicated relationship w/ truth imagery/metaphor complicated dreams confuse reality/fantasy daydreaming animistic imagery  </vt:lpstr>
      <vt:lpstr>Emotional Intensity</vt:lpstr>
      <vt:lpstr>intense feeling [happy/sad] paralyzing compassion strong emotional attachments overreaction physical manifestation of emotion self-critical strong affective memory </vt:lpstr>
      <vt:lpstr>intense feeling [happy/sad] paralyzing compassion strong emotional attachments overreaction physical manifestation of emotion self-critical strong affective memory </vt:lpstr>
      <vt:lpstr>intense feeling [happy/sad] paralyzing compassion strong emotional attachments overreaction physical manifestation of emotion self-critical strong affective memory </vt:lpstr>
      <vt:lpstr>intense feeling [happy/sad] paralyzing compassion strong emotional attachments overreaction physical manifestation of emotion self-critical strong affective memory </vt:lpstr>
      <vt:lpstr>intense feeling [happy/sad] paralyzing compassion strong emotional attachments overreaction physical manifestation of emotion self-critical strong affective memory </vt:lpstr>
      <vt:lpstr>intense feeling [happy/sad] paralyzing compassion strong emotional attachments overreaction physical manifestation of emotion self-critical strong affective memory </vt:lpstr>
      <vt:lpstr>intense feeling [happy/sad] paralyzing compassion strong emotional attachments overreaction physical manifestation of emotion self-critical strong affective memory </vt:lpstr>
      <vt:lpstr>PowerPoint Presentation</vt:lpstr>
      <vt:lpstr>Part 2:  The ELA Classroom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OVEREXCITABILITIES, a.k.a. INTENSITIES</vt:lpstr>
      <vt:lpstr>Psychomotor Intensity</vt:lpstr>
      <vt:lpstr>PowerPoint Presentation</vt:lpstr>
      <vt:lpstr>Sensual Intensity</vt:lpstr>
      <vt:lpstr>PowerPoint Presentation</vt:lpstr>
      <vt:lpstr>PowerPoint Presentation</vt:lpstr>
      <vt:lpstr>PowerPoint Presentation</vt:lpstr>
      <vt:lpstr>Intellectual Intensity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Imaginational Intensity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3: Other Content Areas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IV: Idea Round Up</vt:lpstr>
      <vt:lpstr>Teach the Intensities </vt:lpstr>
      <vt:lpstr>Connect the intensities to your content.</vt:lpstr>
      <vt:lpstr>It’s that simple, pard’ner.</vt:lpstr>
      <vt:lpstr>Connect with us!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Lisa Van Gemert</dc:creator>
  <cp:lastModifiedBy>Lisa Van Gemert</cp:lastModifiedBy>
  <cp:revision>1</cp:revision>
  <dcterms:created xsi:type="dcterms:W3CDTF">2018-08-02T13:01:47Z</dcterms:created>
  <dcterms:modified xsi:type="dcterms:W3CDTF">2018-08-02T13:01:47Z</dcterms:modified>
</cp:coreProperties>
</file>