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custDataLst>
    <p:tags r:id="rId15"/>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D5E780-D339-49D5-94FE-D374C4A0BEFE}">
  <a:tblStyle styleId="{A9D5E780-D339-49D5-94FE-D374C4A0BEFE}" styleName="Table_0"/>
  <a:tblStyle styleId="{B5168999-AE42-47A8-81FD-1A789818E7A7}" styleName="Table_1"/>
  <a:tblStyle styleId="{336971ED-8F3E-4059-928A-A216232EA72A}" styleName="Table_2"/>
  <a:tblStyle styleId="{136B6E82-EE5E-414A-A931-E1DD0E34EDD2}" styleName="Table_3"/>
  <a:tblStyle styleId="{AFA143FF-5D93-4252-9F09-B899831C9F7A}" styleName="Table_4"/>
  <a:tblStyle styleId="{4B5AF806-C6DE-4A80-BCA4-1275D3652BA6}" styleName="Table_5"/>
  <a:tblStyle styleId="{83745F72-5389-41C6-AFE2-1CE2660088D1}" styleName="Table_6"/>
  <a:tblStyle styleId="{E6393F17-8E6E-483C-B718-868CF700F5B1}" styleName="Table_7"/>
  <a:tblStyle styleId="{03C5C7EC-0B32-4409-BFCF-70B030FA5E72}" styleName="Table_8"/>
  <a:tblStyle styleId="{7388CBA0-F710-4FA4-B942-2C1D3D1EE57E}" styleName="Table_9"/>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802506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
        <p:cNvGrpSpPr/>
        <p:nvPr/>
      </p:nvGrpSpPr>
      <p:grpSpPr>
        <a:xfrm>
          <a:off x="0" y="0"/>
          <a:ext cx="0" cy="0"/>
          <a:chOff x="0" y="0"/>
          <a:chExt cx="0" cy="0"/>
        </a:xfrm>
      </p:grpSpPr>
      <p:sp>
        <p:nvSpPr>
          <p:cNvPr id="6" name="Shape 6"/>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 name="Shape 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a:lvl1pPr>
            <a:lvl2pPr marL="457200" marR="0" indent="0" algn="ctr" rtl="0">
              <a:spcBef>
                <a:spcPts val="56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00"/>
              </a:spcBef>
              <a:spcAft>
                <a:spcPts val="0"/>
              </a:spcAft>
              <a:buClr>
                <a:schemeClr val="dk1"/>
              </a:buClr>
              <a:buFont typeface="Arial"/>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 name="Shape 3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0" name="Shape 4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1" name="Shape 2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3" name="Shape 2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a:spLocks noGrp="1"/>
          </p:cNvSpPr>
          <p:nvPr>
            <p:ph type="pic" idx="2"/>
          </p:nvPr>
        </p:nvSpPr>
        <p:spPr>
          <a:xfrm>
            <a:off x="1792288" y="612775"/>
            <a:ext cx="5486399" cy="4114800"/>
          </a:xfrm>
          <a:prstGeom prst="rect">
            <a:avLst/>
          </a:prstGeom>
          <a:noFill/>
          <a:ln>
            <a:noFill/>
          </a:ln>
        </p:spPr>
      </p:sp>
      <p:sp>
        <p:nvSpPr>
          <p:cNvPr id="34" name="Shape 3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ppt/slides/slide4.xml" TargetMode="External"/><Relationship Id="rId13" Type="http://schemas.openxmlformats.org/officeDocument/2006/relationships/slide" Target="slide7.xml"/><Relationship Id="rId18" Type="http://schemas.openxmlformats.org/officeDocument/2006/relationships/hyperlink" Target="ppt/slides/slide9.xml" TargetMode="External"/><Relationship Id="rId3" Type="http://schemas.openxmlformats.org/officeDocument/2006/relationships/slide" Target="slide2.xml"/><Relationship Id="rId21" Type="http://schemas.openxmlformats.org/officeDocument/2006/relationships/slide" Target="slide11.xml"/><Relationship Id="rId7" Type="http://schemas.openxmlformats.org/officeDocument/2006/relationships/slide" Target="slide4.xml"/><Relationship Id="rId12" Type="http://schemas.openxmlformats.org/officeDocument/2006/relationships/hyperlink" Target="ppt/slides/slide6.xml" TargetMode="External"/><Relationship Id="rId17" Type="http://schemas.openxmlformats.org/officeDocument/2006/relationships/slide" Target="slide9.xml"/><Relationship Id="rId2" Type="http://schemas.openxmlformats.org/officeDocument/2006/relationships/notesSlide" Target="../notesSlides/notesSlide1.xml"/><Relationship Id="rId16" Type="http://schemas.openxmlformats.org/officeDocument/2006/relationships/hyperlink" Target="ppt/slides/slide8.xml" TargetMode="External"/><Relationship Id="rId20" Type="http://schemas.openxmlformats.org/officeDocument/2006/relationships/hyperlink" Target="ppt/slides/slide10.xml" TargetMode="External"/><Relationship Id="rId1" Type="http://schemas.openxmlformats.org/officeDocument/2006/relationships/slideLayout" Target="../slideLayouts/slideLayout7.xml"/><Relationship Id="rId6" Type="http://schemas.openxmlformats.org/officeDocument/2006/relationships/hyperlink" Target="ppt/slides/slide3.xml" TargetMode="External"/><Relationship Id="rId11" Type="http://schemas.openxmlformats.org/officeDocument/2006/relationships/slide" Target="slide6.xml"/><Relationship Id="rId5" Type="http://schemas.openxmlformats.org/officeDocument/2006/relationships/slide" Target="slide3.xml"/><Relationship Id="rId15" Type="http://schemas.openxmlformats.org/officeDocument/2006/relationships/slide" Target="slide8.xml"/><Relationship Id="rId10" Type="http://schemas.openxmlformats.org/officeDocument/2006/relationships/hyperlink" Target="ppt/slides/slide5.xml" TargetMode="External"/><Relationship Id="rId19" Type="http://schemas.openxmlformats.org/officeDocument/2006/relationships/slide" Target="slide10.xml"/><Relationship Id="rId4" Type="http://schemas.openxmlformats.org/officeDocument/2006/relationships/hyperlink" Target="ppt/slides/slide2.xml" TargetMode="External"/><Relationship Id="rId9" Type="http://schemas.openxmlformats.org/officeDocument/2006/relationships/slide" Target="slide5.xml"/><Relationship Id="rId14" Type="http://schemas.openxmlformats.org/officeDocument/2006/relationships/hyperlink" Target="ppt/slides/slide7.xml"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eographypages.co.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ln.org.uk/geography"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aphicFrame>
        <p:nvGraphicFramePr>
          <p:cNvPr id="42" name="Shape 42"/>
          <p:cNvGraphicFramePr/>
          <p:nvPr>
            <p:extLst>
              <p:ext uri="{D42A27DB-BD31-4B8C-83A1-F6EECF244321}">
                <p14:modId xmlns:p14="http://schemas.microsoft.com/office/powerpoint/2010/main" val="3647926214"/>
              </p:ext>
            </p:extLst>
          </p:nvPr>
        </p:nvGraphicFramePr>
        <p:xfrm>
          <a:off x="0" y="0"/>
          <a:ext cx="9144000" cy="6858025"/>
        </p:xfrm>
        <a:graphic>
          <a:graphicData uri="http://schemas.openxmlformats.org/drawingml/2006/table">
            <a:tbl>
              <a:tblPr>
                <a:noFill/>
                <a:tableStyleId>{A9D5E780-D339-49D5-94FE-D374C4A0BEFE}</a:tableStyleId>
              </a:tblPr>
              <a:tblGrid>
                <a:gridCol w="3019425">
                  <a:extLst>
                    <a:ext uri="{9D8B030D-6E8A-4147-A177-3AD203B41FA5}">
                      <a16:colId xmlns:a16="http://schemas.microsoft.com/office/drawing/2014/main" val="20000"/>
                    </a:ext>
                  </a:extLst>
                </a:gridCol>
                <a:gridCol w="3106750">
                  <a:extLst>
                    <a:ext uri="{9D8B030D-6E8A-4147-A177-3AD203B41FA5}">
                      <a16:colId xmlns:a16="http://schemas.microsoft.com/office/drawing/2014/main" val="20001"/>
                    </a:ext>
                  </a:extLst>
                </a:gridCol>
                <a:gridCol w="3017825">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bg1"/>
                          </a:solidFill>
                          <a:latin typeface="Arial"/>
                          <a:ea typeface="Arial"/>
                          <a:cs typeface="Arial"/>
                          <a:sym typeface="Arial"/>
                          <a:hlinkClick r:id="rId3" action="ppaction://hlinksldjump"/>
                        </a:rPr>
                        <a:t>1</a:t>
                      </a:r>
                      <a:endParaRPr lang="en-GB" sz="12000" b="0" i="0" u="sng" strike="noStrike" cap="none" baseline="0" dirty="0">
                        <a:solidFill>
                          <a:schemeClr val="bg1"/>
                        </a:solidFill>
                        <a:latin typeface="Arial"/>
                        <a:ea typeface="Arial"/>
                        <a:cs typeface="Arial"/>
                        <a:sym typeface="Arial"/>
                        <a:hlinkClick r:id="rId4"/>
                      </a:endParaRPr>
                    </a:p>
                  </a:txBody>
                  <a:tcPr marL="0" marR="0" marT="0" marB="0" anchor="ctr" anchorCtr="1">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5" action="ppaction://hlinksldjump"/>
                        </a:rPr>
                        <a:t>2</a:t>
                      </a:r>
                      <a:endParaRPr lang="en-GB" sz="12000" b="0" i="0" u="sng" strike="noStrike" cap="none" baseline="0" dirty="0">
                        <a:solidFill>
                          <a:schemeClr val="hlink"/>
                        </a:solidFill>
                        <a:latin typeface="Arial"/>
                        <a:ea typeface="Arial"/>
                        <a:cs typeface="Arial"/>
                        <a:sym typeface="Arial"/>
                        <a:hlinkClick r:id="rId6"/>
                      </a:endParaRPr>
                    </a:p>
                  </a:txBody>
                  <a:tcPr marL="0" marR="0" marT="0" marB="0" anchor="ctr" anchorCtr="1">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7" action="ppaction://hlinksldjump"/>
                        </a:rPr>
                        <a:t>3</a:t>
                      </a:r>
                      <a:endParaRPr lang="en-GB" sz="12000" b="0" i="0" u="sng" strike="noStrike" cap="none" baseline="0" dirty="0">
                        <a:solidFill>
                          <a:schemeClr val="hlink"/>
                        </a:solidFill>
                        <a:latin typeface="Arial"/>
                        <a:ea typeface="Arial"/>
                        <a:cs typeface="Arial"/>
                        <a:sym typeface="Arial"/>
                        <a:hlinkClick r:id="rId8"/>
                      </a:endParaRPr>
                    </a:p>
                  </a:txBody>
                  <a:tcPr marL="0" marR="0" marT="0" marB="0" anchor="ctr" anchorCtr="1">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9" action="ppaction://hlinksldjump"/>
                        </a:rPr>
                        <a:t>4</a:t>
                      </a:r>
                      <a:endParaRPr lang="en-GB" sz="12000" b="0" i="0" u="sng" strike="noStrike" cap="none" baseline="0" dirty="0">
                        <a:solidFill>
                          <a:schemeClr val="hlink"/>
                        </a:solidFill>
                        <a:latin typeface="Arial"/>
                        <a:ea typeface="Arial"/>
                        <a:cs typeface="Arial"/>
                        <a:sym typeface="Arial"/>
                        <a:hlinkClick r:id="rId10"/>
                      </a:endParaRPr>
                    </a:p>
                  </a:txBody>
                  <a:tcPr marL="0" marR="0" marT="0" marB="0" anchor="ctr" anchorCtr="1">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11" action="ppaction://hlinksldjump"/>
                        </a:rPr>
                        <a:t>5</a:t>
                      </a:r>
                      <a:endParaRPr lang="en-GB" sz="12000" b="0" i="0" u="sng" strike="noStrike" cap="none" baseline="0" dirty="0">
                        <a:solidFill>
                          <a:schemeClr val="hlink"/>
                        </a:solidFill>
                        <a:latin typeface="Arial"/>
                        <a:ea typeface="Arial"/>
                        <a:cs typeface="Arial"/>
                        <a:sym typeface="Arial"/>
                        <a:hlinkClick r:id="rId12"/>
                      </a:endParaRPr>
                    </a:p>
                  </a:txBody>
                  <a:tcPr marL="0" marR="0" marT="0" marB="0" anchor="ctr" anchorCtr="1">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13" action="ppaction://hlinksldjump"/>
                        </a:rPr>
                        <a:t>6</a:t>
                      </a:r>
                      <a:endParaRPr lang="en-GB" sz="12000" b="0" i="0" u="sng" strike="noStrike" cap="none" baseline="0" dirty="0">
                        <a:solidFill>
                          <a:schemeClr val="hlink"/>
                        </a:solidFill>
                        <a:latin typeface="Arial"/>
                        <a:ea typeface="Arial"/>
                        <a:cs typeface="Arial"/>
                        <a:sym typeface="Arial"/>
                        <a:hlinkClick r:id="rId14"/>
                      </a:endParaRPr>
                    </a:p>
                  </a:txBody>
                  <a:tcPr marL="0" marR="0" marT="0" marB="0" anchor="ctr" anchorCtr="1">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15" action="ppaction://hlinksldjump"/>
                        </a:rPr>
                        <a:t>7</a:t>
                      </a:r>
                      <a:endParaRPr lang="en-GB" sz="12000" b="0" i="0" u="sng" strike="noStrike" cap="none" baseline="0" dirty="0">
                        <a:solidFill>
                          <a:schemeClr val="hlink"/>
                        </a:solidFill>
                        <a:latin typeface="Arial"/>
                        <a:ea typeface="Arial"/>
                        <a:cs typeface="Arial"/>
                        <a:sym typeface="Arial"/>
                        <a:hlinkClick r:id="rId16"/>
                      </a:endParaRPr>
                    </a:p>
                  </a:txBody>
                  <a:tcPr marL="0" marR="0" marT="0" marB="0" anchor="ctr" anchorCtr="1">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17" action="ppaction://hlinksldjump"/>
                        </a:rPr>
                        <a:t>8</a:t>
                      </a:r>
                      <a:endParaRPr lang="en-GB" sz="12000" b="0" i="0" u="sng" strike="noStrike" cap="none" baseline="0" dirty="0">
                        <a:solidFill>
                          <a:schemeClr val="hlink"/>
                        </a:solidFill>
                        <a:latin typeface="Arial"/>
                        <a:ea typeface="Arial"/>
                        <a:cs typeface="Arial"/>
                        <a:sym typeface="Arial"/>
                        <a:hlinkClick r:id="rId18"/>
                      </a:endParaRPr>
                    </a:p>
                  </a:txBody>
                  <a:tcPr marL="0" marR="0" marT="0" marB="0" anchor="ctr" anchorCtr="1">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rgbClr val="B2A7F7"/>
                        </a:buClr>
                        <a:buSzPct val="25000"/>
                        <a:buFont typeface="Arial"/>
                        <a:buNone/>
                      </a:pPr>
                      <a:r>
                        <a:rPr lang="en-GB" sz="12000" b="0" i="0" u="sng" strike="noStrike" cap="none" baseline="0" dirty="0">
                          <a:solidFill>
                            <a:schemeClr val="hlink"/>
                          </a:solidFill>
                          <a:latin typeface="Arial"/>
                          <a:ea typeface="Arial"/>
                          <a:cs typeface="Arial"/>
                          <a:sym typeface="Arial"/>
                          <a:hlinkClick r:id="rId19" action="ppaction://hlinksldjump"/>
                        </a:rPr>
                        <a:t>9</a:t>
                      </a:r>
                      <a:endParaRPr lang="en-GB" sz="12000" b="0" i="0" u="sng" strike="noStrike" cap="none" baseline="0" dirty="0">
                        <a:solidFill>
                          <a:schemeClr val="hlink"/>
                        </a:solidFill>
                        <a:latin typeface="Arial"/>
                        <a:ea typeface="Arial"/>
                        <a:cs typeface="Arial"/>
                        <a:sym typeface="Arial"/>
                        <a:hlinkClick r:id="rId20"/>
                      </a:endParaRPr>
                    </a:p>
                  </a:txBody>
                  <a:tcPr marL="0" marR="0" marT="0" marB="0" anchor="ctr" anchorCtr="1">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43" name="Shape 43">
            <a:hlinkClick r:id="rId21" action="ppaction://hlinksldjump"/>
          </p:cNvPr>
          <p:cNvSpPr/>
          <p:nvPr/>
        </p:nvSpPr>
        <p:spPr>
          <a:xfrm>
            <a:off x="8351838" y="6065837"/>
            <a:ext cx="792162" cy="792162"/>
          </a:xfrm>
          <a:custGeom>
            <a:avLst/>
            <a:gdLst/>
            <a:ahLst/>
            <a:cxnLst/>
            <a:rect l="0" t="0" r="0" b="0"/>
            <a:pathLst>
              <a:path w="120000" h="120000" extrusionOk="0">
                <a:moveTo>
                  <a:pt x="0" y="0"/>
                </a:moveTo>
                <a:lnTo>
                  <a:pt x="120000" y="0"/>
                </a:lnTo>
                <a:lnTo>
                  <a:pt x="120000" y="120000"/>
                </a:lnTo>
                <a:lnTo>
                  <a:pt x="0" y="120000"/>
                </a:lnTo>
                <a:close/>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path>
              <a:path w="120000" h="120000" fill="darken" extrusionOk="0">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43125" y="48750"/>
                </a:lnTo>
                <a:lnTo>
                  <a:pt x="51562" y="48750"/>
                </a:lnTo>
                <a:lnTo>
                  <a:pt x="51562" y="88125"/>
                </a:lnTo>
                <a:lnTo>
                  <a:pt x="43125" y="88125"/>
                </a:lnTo>
                <a:lnTo>
                  <a:pt x="43125" y="93750"/>
                </a:lnTo>
                <a:lnTo>
                  <a:pt x="76875" y="93750"/>
                </a:lnTo>
                <a:lnTo>
                  <a:pt x="76875" y="88125"/>
                </a:lnTo>
                <a:lnTo>
                  <a:pt x="68437" y="88125"/>
                </a:lnTo>
                <a:lnTo>
                  <a:pt x="68437" y="43125"/>
                </a:lnTo>
                <a:close/>
              </a:path>
              <a:path w="120000" h="120000" fill="lighten" extrusionOk="0">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68437" y="43125"/>
                </a:lnTo>
                <a:lnTo>
                  <a:pt x="68437" y="88125"/>
                </a:lnTo>
                <a:lnTo>
                  <a:pt x="76875" y="88125"/>
                </a:lnTo>
                <a:lnTo>
                  <a:pt x="76875" y="93750"/>
                </a:lnTo>
                <a:lnTo>
                  <a:pt x="43125" y="93750"/>
                </a:lnTo>
                <a:lnTo>
                  <a:pt x="43125" y="88125"/>
                </a:lnTo>
                <a:lnTo>
                  <a:pt x="51562" y="88125"/>
                </a:lnTo>
                <a:lnTo>
                  <a:pt x="51562" y="48750"/>
                </a:lnTo>
                <a:lnTo>
                  <a:pt x="43125" y="48750"/>
                </a:lnTo>
                <a:close/>
              </a:path>
              <a:path w="120000" h="120000" fill="none" extrusionOk="0">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68437" y="43125"/>
                </a:lnTo>
                <a:lnTo>
                  <a:pt x="68437" y="88125"/>
                </a:lnTo>
                <a:lnTo>
                  <a:pt x="76875" y="88125"/>
                </a:lnTo>
                <a:lnTo>
                  <a:pt x="76875" y="93750"/>
                </a:lnTo>
                <a:lnTo>
                  <a:pt x="43125" y="93750"/>
                </a:lnTo>
                <a:lnTo>
                  <a:pt x="43125" y="88125"/>
                </a:lnTo>
                <a:lnTo>
                  <a:pt x="51562" y="88125"/>
                </a:lnTo>
                <a:lnTo>
                  <a:pt x="51562" y="48750"/>
                </a:lnTo>
                <a:lnTo>
                  <a:pt x="43125" y="4875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extBox 1"/>
          <p:cNvSpPr txBox="1"/>
          <p:nvPr/>
        </p:nvSpPr>
        <p:spPr>
          <a:xfrm>
            <a:off x="228600" y="381000"/>
            <a:ext cx="184731" cy="307777"/>
          </a:xfrm>
          <a:prstGeom prst="rect">
            <a:avLst/>
          </a:prstGeom>
          <a:noFill/>
        </p:spPr>
        <p:txBody>
          <a:bodyPr wrap="none" rtlCol="0">
            <a:spAutoFit/>
          </a:bodyPr>
          <a:lstStyle/>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6" name="Shape 96"/>
          <p:cNvGraphicFramePr/>
          <p:nvPr/>
        </p:nvGraphicFramePr>
        <p:xfrm>
          <a:off x="0" y="0"/>
          <a:ext cx="9144000" cy="6858025"/>
        </p:xfrm>
        <a:graphic>
          <a:graphicData uri="http://schemas.openxmlformats.org/drawingml/2006/table">
            <a:tbl>
              <a:tblPr>
                <a:noFill/>
                <a:tableStyleId>{7388CBA0-F710-4FA4-B942-2C1D3D1EE57E}</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7" name="Shape 97">
            <a:hlinkClick r:id="rId3" action="ppaction://hlinksldjump"/>
          </p:cNvPr>
          <p:cNvSpPr/>
          <p:nvPr/>
        </p:nvSpPr>
        <p:spPr>
          <a:xfrm>
            <a:off x="4427537" y="60213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a:hlinkClick r:id="rId3" action="ppaction://hlinksldjump"/>
          </p:cNvPr>
          <p:cNvSpPr/>
          <p:nvPr/>
        </p:nvSpPr>
        <p:spPr>
          <a:xfrm>
            <a:off x="8243888" y="60213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p:nvPr/>
        </p:nvSpPr>
        <p:spPr>
          <a:xfrm>
            <a:off x="0" y="0"/>
            <a:ext cx="9144000" cy="68580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8" name="Shape 108"/>
          <p:cNvSpPr txBox="1"/>
          <p:nvPr/>
        </p:nvSpPr>
        <p:spPr>
          <a:xfrm>
            <a:off x="539750" y="404812"/>
            <a:ext cx="7777163" cy="64940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1600" b="0" i="0" u="none" strike="noStrike" cap="none" baseline="0" dirty="0">
                <a:solidFill>
                  <a:schemeClr val="dk1"/>
                </a:solidFill>
                <a:latin typeface="Arial"/>
                <a:ea typeface="Arial"/>
                <a:cs typeface="Arial"/>
                <a:sym typeface="Arial"/>
              </a:rPr>
              <a:t>PICTURE REVEAL</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Once you’ve read this, you can delete this slide.</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All you need to do is:</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Open the presentation (you’ve done that already)</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Go to VIEW, MASTER, SLIDE MASTER</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Right click on the MASTER SLIDE. Choose BACKGROUND, FILL EFFECTS, PICTURE and browse to the picture of your choice.</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Set this as the background on the master slides and all other slides will now have this picture hidden by the boxes.</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Ask students to choose a number, and this will reveal one square. They have 5 seconds to look and guess, then click HOME. They need to keep in mind what they’ve seen as they only get one section of the picture at a time.</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Once someone gets the correct answer, click home then click on the INFORMATION action button to reveal the actual picture. Students could also be asked to talk about the section they see, or name 3 things they can identify etc…</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So by changing the picture on the MASTER SLIDE you can create as many of these as you like.</a:t>
            </a:r>
          </a:p>
          <a:p>
            <a:pPr marL="0" marR="0" lvl="0" indent="0" algn="l" rtl="0">
              <a:spcBef>
                <a:spcPts val="800"/>
              </a:spcBef>
              <a:spcAft>
                <a:spcPts val="0"/>
              </a:spcAft>
              <a:buSzPct val="25000"/>
              <a:buNone/>
            </a:pPr>
            <a:r>
              <a:rPr lang="en-GB" sz="1600" b="0" i="0" u="none" strike="noStrike" cap="none" baseline="0" dirty="0">
                <a:solidFill>
                  <a:schemeClr val="dk1"/>
                </a:solidFill>
                <a:latin typeface="Arial"/>
                <a:ea typeface="Arial"/>
                <a:cs typeface="Arial"/>
                <a:sym typeface="Arial"/>
              </a:rPr>
              <a:t>Adapted from template by Alan Parkinson, </a:t>
            </a:r>
            <a:r>
              <a:rPr lang="en-GB" sz="1600" b="0" i="0" u="sng" strike="noStrike" cap="none" baseline="0" dirty="0">
                <a:solidFill>
                  <a:schemeClr val="hlink"/>
                </a:solidFill>
                <a:latin typeface="Arial"/>
                <a:ea typeface="Arial"/>
                <a:cs typeface="Arial"/>
                <a:sym typeface="Arial"/>
                <a:hlinkClick r:id="rId3"/>
              </a:rPr>
              <a:t>www.geographypages.co.uk</a:t>
            </a:r>
            <a:r>
              <a:rPr lang="en-GB" sz="1600" b="0" i="0" u="none" strike="noStrike" cap="none" baseline="0" dirty="0">
                <a:solidFill>
                  <a:schemeClr val="dk1"/>
                </a:solidFill>
                <a:latin typeface="Arial"/>
                <a:ea typeface="Arial"/>
                <a:cs typeface="Arial"/>
                <a:sym typeface="Arial"/>
              </a:rPr>
              <a:t>  adapted from picture-board by John </a:t>
            </a:r>
            <a:r>
              <a:rPr lang="en-GB" sz="1600" b="0" i="0" u="none" strike="noStrike" cap="none" baseline="0" dirty="0" err="1">
                <a:solidFill>
                  <a:schemeClr val="dk1"/>
                </a:solidFill>
                <a:latin typeface="Arial"/>
                <a:ea typeface="Arial"/>
                <a:cs typeface="Arial"/>
                <a:sym typeface="Arial"/>
              </a:rPr>
              <a:t>Hamshaw</a:t>
            </a:r>
            <a:r>
              <a:rPr lang="en-GB" sz="1600" b="0" i="0" u="none" strike="noStrike" cap="none" baseline="0" dirty="0">
                <a:solidFill>
                  <a:schemeClr val="dk1"/>
                </a:solidFill>
                <a:latin typeface="Arial"/>
                <a:ea typeface="Arial"/>
                <a:cs typeface="Arial"/>
                <a:sym typeface="Arial"/>
              </a:rPr>
              <a:t> on SLN Geography </a:t>
            </a:r>
            <a:r>
              <a:rPr lang="en-GB" sz="1600" b="0" i="0" u="sng" strike="noStrike" cap="none" baseline="0" dirty="0">
                <a:solidFill>
                  <a:schemeClr val="hlink"/>
                </a:solidFill>
                <a:latin typeface="Arial"/>
                <a:ea typeface="Arial"/>
                <a:cs typeface="Arial"/>
                <a:sym typeface="Arial"/>
                <a:hlinkClick r:id="rId4"/>
              </a:rPr>
              <a:t>www.sln.org.uk/geography</a:t>
            </a:r>
            <a:r>
              <a:rPr lang="en-GB" sz="16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graphicFrame>
        <p:nvGraphicFramePr>
          <p:cNvPr id="48" name="Shape 48"/>
          <p:cNvGraphicFramePr/>
          <p:nvPr/>
        </p:nvGraphicFramePr>
        <p:xfrm>
          <a:off x="0" y="0"/>
          <a:ext cx="9144000" cy="6858025"/>
        </p:xfrm>
        <a:graphic>
          <a:graphicData uri="http://schemas.openxmlformats.org/drawingml/2006/table">
            <a:tbl>
              <a:tblPr>
                <a:noFill/>
                <a:tableStyleId>{B5168999-AE42-47A8-81FD-1A789818E7A7}</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49" name="Shape 49">
            <a:hlinkClick r:id="rId3" action="ppaction://hlinksldjump"/>
          </p:cNvPr>
          <p:cNvSpPr/>
          <p:nvPr/>
        </p:nvSpPr>
        <p:spPr>
          <a:xfrm>
            <a:off x="8101013" y="5876925"/>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Shape 54"/>
          <p:cNvGraphicFramePr/>
          <p:nvPr/>
        </p:nvGraphicFramePr>
        <p:xfrm>
          <a:off x="0" y="0"/>
          <a:ext cx="9144000" cy="6858025"/>
        </p:xfrm>
        <a:graphic>
          <a:graphicData uri="http://schemas.openxmlformats.org/drawingml/2006/table">
            <a:tbl>
              <a:tblPr>
                <a:noFill/>
                <a:tableStyleId>{336971ED-8F3E-4059-928A-A216232EA72A}</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55" name="Shape 55">
            <a:hlinkClick r:id="rId3" action="ppaction://hlinksldjump"/>
          </p:cNvPr>
          <p:cNvSpPr/>
          <p:nvPr/>
        </p:nvSpPr>
        <p:spPr>
          <a:xfrm>
            <a:off x="8243888" y="58054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0" name="Shape 60"/>
          <p:cNvGraphicFramePr/>
          <p:nvPr/>
        </p:nvGraphicFramePr>
        <p:xfrm>
          <a:off x="0" y="0"/>
          <a:ext cx="9144000" cy="6858025"/>
        </p:xfrm>
        <a:graphic>
          <a:graphicData uri="http://schemas.openxmlformats.org/drawingml/2006/table">
            <a:tbl>
              <a:tblPr>
                <a:noFill/>
                <a:tableStyleId>{136B6E82-EE5E-414A-A931-E1DD0E34EDD2}</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61" name="Shape 61">
            <a:hlinkClick r:id="rId3" action="ppaction://hlinksldjump"/>
          </p:cNvPr>
          <p:cNvSpPr/>
          <p:nvPr/>
        </p:nvSpPr>
        <p:spPr>
          <a:xfrm>
            <a:off x="8243888" y="5876925"/>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66" name="Shape 66"/>
          <p:cNvGraphicFramePr/>
          <p:nvPr/>
        </p:nvGraphicFramePr>
        <p:xfrm>
          <a:off x="0" y="0"/>
          <a:ext cx="9144000" cy="6858025"/>
        </p:xfrm>
        <a:graphic>
          <a:graphicData uri="http://schemas.openxmlformats.org/drawingml/2006/table">
            <a:tbl>
              <a:tblPr>
                <a:noFill/>
                <a:tableStyleId>{AFA143FF-5D93-4252-9F09-B899831C9F7A}</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67" name="Shape 67">
            <a:hlinkClick r:id="rId3" action="ppaction://hlinksldjump"/>
          </p:cNvPr>
          <p:cNvSpPr/>
          <p:nvPr/>
        </p:nvSpPr>
        <p:spPr>
          <a:xfrm>
            <a:off x="8101013" y="60213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2" name="Shape 72"/>
          <p:cNvGraphicFramePr/>
          <p:nvPr/>
        </p:nvGraphicFramePr>
        <p:xfrm>
          <a:off x="0" y="0"/>
          <a:ext cx="9144000" cy="6858025"/>
        </p:xfrm>
        <a:graphic>
          <a:graphicData uri="http://schemas.openxmlformats.org/drawingml/2006/table">
            <a:tbl>
              <a:tblPr>
                <a:noFill/>
                <a:tableStyleId>{4B5AF806-C6DE-4A80-BCA4-1275D3652BA6}</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73" name="Shape 73">
            <a:hlinkClick r:id="rId3" action="ppaction://hlinksldjump"/>
          </p:cNvPr>
          <p:cNvSpPr/>
          <p:nvPr/>
        </p:nvSpPr>
        <p:spPr>
          <a:xfrm>
            <a:off x="8172450" y="6021387"/>
            <a:ext cx="649288"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10" y="60000"/>
                </a:lnTo>
                <a:lnTo>
                  <a:pt x="26332" y="60000"/>
                </a:lnTo>
                <a:lnTo>
                  <a:pt x="26332" y="105000"/>
                </a:lnTo>
                <a:lnTo>
                  <a:pt x="93667" y="105000"/>
                </a:lnTo>
                <a:lnTo>
                  <a:pt x="93667" y="60000"/>
                </a:lnTo>
                <a:lnTo>
                  <a:pt x="104889"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10" y="60000"/>
                </a:lnTo>
                <a:lnTo>
                  <a:pt x="104889"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89" y="60000"/>
                </a:lnTo>
                <a:lnTo>
                  <a:pt x="93667" y="60000"/>
                </a:lnTo>
                <a:lnTo>
                  <a:pt x="93667" y="105000"/>
                </a:lnTo>
                <a:lnTo>
                  <a:pt x="26332" y="105000"/>
                </a:lnTo>
                <a:lnTo>
                  <a:pt x="26332" y="60000"/>
                </a:lnTo>
                <a:lnTo>
                  <a:pt x="15110"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Shape 78"/>
          <p:cNvGraphicFramePr/>
          <p:nvPr/>
        </p:nvGraphicFramePr>
        <p:xfrm>
          <a:off x="0" y="0"/>
          <a:ext cx="9144000" cy="6858025"/>
        </p:xfrm>
        <a:graphic>
          <a:graphicData uri="http://schemas.openxmlformats.org/drawingml/2006/table">
            <a:tbl>
              <a:tblPr>
                <a:noFill/>
                <a:tableStyleId>{83745F72-5389-41C6-AFE2-1CE2660088D1}</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79" name="Shape 79">
            <a:hlinkClick r:id="rId3" action="ppaction://hlinksldjump"/>
          </p:cNvPr>
          <p:cNvSpPr/>
          <p:nvPr/>
        </p:nvSpPr>
        <p:spPr>
          <a:xfrm>
            <a:off x="8243888" y="60213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Shape 84"/>
          <p:cNvGraphicFramePr/>
          <p:nvPr/>
        </p:nvGraphicFramePr>
        <p:xfrm>
          <a:off x="0" y="0"/>
          <a:ext cx="9144000" cy="6858025"/>
        </p:xfrm>
        <a:graphic>
          <a:graphicData uri="http://schemas.openxmlformats.org/drawingml/2006/table">
            <a:tbl>
              <a:tblPr>
                <a:noFill/>
                <a:tableStyleId>{E6393F17-8E6E-483C-B718-868CF700F5B1}</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85" name="Shape 85">
            <a:hlinkClick r:id="rId3" action="ppaction://hlinksldjump"/>
          </p:cNvPr>
          <p:cNvSpPr/>
          <p:nvPr/>
        </p:nvSpPr>
        <p:spPr>
          <a:xfrm>
            <a:off x="8243888" y="60213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90" name="Shape 90"/>
          <p:cNvGraphicFramePr/>
          <p:nvPr/>
        </p:nvGraphicFramePr>
        <p:xfrm>
          <a:off x="0" y="0"/>
          <a:ext cx="9144000" cy="6858025"/>
        </p:xfrm>
        <a:graphic>
          <a:graphicData uri="http://schemas.openxmlformats.org/drawingml/2006/table">
            <a:tbl>
              <a:tblPr>
                <a:noFill/>
                <a:tableStyleId>{03C5C7EC-0B32-4409-BFCF-70B030FA5E72}</a:tableStyleId>
              </a:tblPr>
              <a:tblGrid>
                <a:gridCol w="3019425">
                  <a:extLst>
                    <a:ext uri="{9D8B030D-6E8A-4147-A177-3AD203B41FA5}">
                      <a16:colId xmlns:a16="http://schemas.microsoft.com/office/drawing/2014/main" val="20000"/>
                    </a:ext>
                  </a:extLst>
                </a:gridCol>
                <a:gridCol w="30765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0000" marR="90000" marT="46800" marB="468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0"/>
                  </a:ext>
                </a:extLst>
              </a:tr>
              <a:tr h="228917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1"/>
                  </a:ext>
                </a:extLst>
              </a:tr>
              <a:tr h="2284425">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solidFill>
                      <a:srgbClr val="B2A7F7"/>
                    </a:solidFill>
                  </a:tcPr>
                </a:tc>
                <a:extLst>
                  <a:ext uri="{0D108BD9-81ED-4DB2-BD59-A6C34878D82A}">
                    <a16:rowId xmlns:a16="http://schemas.microsoft.com/office/drawing/2014/main" val="10002"/>
                  </a:ext>
                </a:extLst>
              </a:tr>
            </a:tbl>
          </a:graphicData>
        </a:graphic>
      </p:graphicFrame>
      <p:sp>
        <p:nvSpPr>
          <p:cNvPr id="91" name="Shape 91">
            <a:hlinkClick r:id="rId3" action="ppaction://hlinksldjump"/>
          </p:cNvPr>
          <p:cNvSpPr/>
          <p:nvPr/>
        </p:nvSpPr>
        <p:spPr>
          <a:xfrm>
            <a:off x="8243888" y="6021387"/>
            <a:ext cx="649286" cy="647700"/>
          </a:xfrm>
          <a:custGeom>
            <a:avLst/>
            <a:gdLst/>
            <a:ahLst/>
            <a:cxnLst/>
            <a:rect l="0" t="0" r="0" b="0"/>
            <a:pathLst>
              <a:path w="120000" h="120000" extrusionOk="0">
                <a:moveTo>
                  <a:pt x="0" y="0"/>
                </a:moveTo>
                <a:lnTo>
                  <a:pt x="120000" y="0"/>
                </a:lnTo>
                <a:lnTo>
                  <a:pt x="120000" y="120000"/>
                </a:lnTo>
                <a:lnTo>
                  <a:pt x="0" y="120000"/>
                </a:lnTo>
                <a:close/>
                <a:moveTo>
                  <a:pt x="60000" y="15000"/>
                </a:moveTo>
                <a:lnTo>
                  <a:pt x="15109" y="60000"/>
                </a:lnTo>
                <a:lnTo>
                  <a:pt x="26332" y="60000"/>
                </a:lnTo>
                <a:lnTo>
                  <a:pt x="26332" y="105000"/>
                </a:lnTo>
                <a:lnTo>
                  <a:pt x="93667" y="105000"/>
                </a:lnTo>
                <a:lnTo>
                  <a:pt x="93667" y="60000"/>
                </a:lnTo>
                <a:lnTo>
                  <a:pt x="104890" y="60000"/>
                </a:lnTo>
                <a:lnTo>
                  <a:pt x="88056" y="43125"/>
                </a:lnTo>
                <a:lnTo>
                  <a:pt x="88056" y="20625"/>
                </a:lnTo>
                <a:lnTo>
                  <a:pt x="76833" y="20625"/>
                </a:lnTo>
                <a:lnTo>
                  <a:pt x="76833" y="31875"/>
                </a:lnTo>
                <a:close/>
              </a:path>
              <a:path w="120000" h="120000" fill="darkenLess" extrusionOk="0">
                <a:moveTo>
                  <a:pt x="88056" y="43125"/>
                </a:moveTo>
                <a:lnTo>
                  <a:pt x="88056" y="20625"/>
                </a:lnTo>
                <a:lnTo>
                  <a:pt x="76833" y="20625"/>
                </a:lnTo>
                <a:lnTo>
                  <a:pt x="76833" y="31875"/>
                </a:lnTo>
                <a:close/>
                <a:moveTo>
                  <a:pt x="26332" y="60000"/>
                </a:moveTo>
                <a:lnTo>
                  <a:pt x="26332" y="105000"/>
                </a:lnTo>
                <a:lnTo>
                  <a:pt x="54388" y="105000"/>
                </a:lnTo>
                <a:lnTo>
                  <a:pt x="54388" y="82500"/>
                </a:lnTo>
                <a:lnTo>
                  <a:pt x="65611" y="82500"/>
                </a:lnTo>
                <a:lnTo>
                  <a:pt x="65611" y="105000"/>
                </a:lnTo>
                <a:lnTo>
                  <a:pt x="93667" y="105000"/>
                </a:lnTo>
                <a:lnTo>
                  <a:pt x="93667" y="60000"/>
                </a:lnTo>
                <a:close/>
              </a:path>
              <a:path w="120000" h="120000" fill="darken" extrusionOk="0">
                <a:moveTo>
                  <a:pt x="60000" y="15000"/>
                </a:moveTo>
                <a:lnTo>
                  <a:pt x="15109" y="60000"/>
                </a:lnTo>
                <a:lnTo>
                  <a:pt x="104890" y="60000"/>
                </a:lnTo>
                <a:close/>
                <a:moveTo>
                  <a:pt x="54388" y="82500"/>
                </a:moveTo>
                <a:lnTo>
                  <a:pt x="65611" y="82500"/>
                </a:lnTo>
                <a:lnTo>
                  <a:pt x="65611" y="105000"/>
                </a:lnTo>
                <a:lnTo>
                  <a:pt x="54388" y="105000"/>
                </a:lnTo>
                <a:close/>
              </a:path>
              <a:path w="120000" h="120000" fill="none" extrusionOk="0">
                <a:moveTo>
                  <a:pt x="60000" y="15000"/>
                </a:moveTo>
                <a:lnTo>
                  <a:pt x="76833" y="31875"/>
                </a:lnTo>
                <a:lnTo>
                  <a:pt x="76833" y="20625"/>
                </a:lnTo>
                <a:lnTo>
                  <a:pt x="88056" y="20625"/>
                </a:lnTo>
                <a:lnTo>
                  <a:pt x="88056" y="43125"/>
                </a:lnTo>
                <a:lnTo>
                  <a:pt x="104890" y="60000"/>
                </a:lnTo>
                <a:lnTo>
                  <a:pt x="93667" y="60000"/>
                </a:lnTo>
                <a:lnTo>
                  <a:pt x="93667" y="105000"/>
                </a:lnTo>
                <a:lnTo>
                  <a:pt x="26332" y="105000"/>
                </a:lnTo>
                <a:lnTo>
                  <a:pt x="26332" y="60000"/>
                </a:lnTo>
                <a:lnTo>
                  <a:pt x="15109" y="60000"/>
                </a:lnTo>
                <a:close/>
                <a:moveTo>
                  <a:pt x="76833" y="31875"/>
                </a:moveTo>
                <a:lnTo>
                  <a:pt x="88056" y="43125"/>
                </a:lnTo>
                <a:moveTo>
                  <a:pt x="93667" y="60000"/>
                </a:moveTo>
                <a:lnTo>
                  <a:pt x="26332" y="60000"/>
                </a:lnTo>
                <a:moveTo>
                  <a:pt x="54388" y="105000"/>
                </a:moveTo>
                <a:lnTo>
                  <a:pt x="54388" y="82500"/>
                </a:lnTo>
                <a:lnTo>
                  <a:pt x="65611" y="82500"/>
                </a:lnTo>
                <a:lnTo>
                  <a:pt x="65611" y="105000"/>
                </a:lnTo>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5XQ8HZCIIAVWNVP7QDECURD1YGCAHB" val="True"/>
  <p:tag name="5XQ8HZCIIAVWNVP7QDECURD1YGCAHB_5XQ8HZCIIAVWNVP7QDECURD1YGCAHB" val="{&#10;  &quot;$type&quot;: &quot;ProgressBar.Tag.TagContainer, Progress Bar for Microsoft PowerPoint&quot;,&#10;  &quot;ActiveColor&quot;: &quot;255, 128, 128&quot;,&#10;  &quot;DisableFirstSlideChecked&quot;: true,&#10;  &quot;Bar&quot;: {&#10;    &quot;$type&quot;: &quot;ProgressBar.BuiltInPresentation.StripedBar, Progress Bar for Microsoft PowerPoint&quot;&#10;  },&#10;  &quot;InactiveColor&quot;: &quot;LightGray&quot;,&#10;  &quot;PositionOptions&quot;: {&#10;    &quot;$type&quot;: &quot;ProgressBar.Bar.PositionOptions, Progress Bar for Microsoft PowerPoint&quot;,&#10;    &quot;Bottom&quot;: {&#10;      &quot;$type&quot;: &quot;ProgressBar.Bar.Location, Progress Bar for Microsoft PowerPoint&quot;,&#10;      &quot;Available&quot;: true,&#10;      &quot;Selected&quot;: false&#10;    },&#10;    &quot;Left&quot;: {&#10;      &quot;$type&quot;: &quot;ProgressBar.Bar.Location, Progress Bar for Microsoft PowerPoint&quot;,&#10;      &quot;Available&quot;: false,&#10;      &quot;Selected&quot;: false&#10;    },&#10;    &quot;Right&quot;: {&#10;      &quot;$type&quot;: &quot;ProgressBar.Bar.Location, Progress Bar for Microsoft PowerPoint&quot;,&#10;      &quot;Available&quot;: false,&#10;      &quot;Selected&quot;: false&#10;    },&#10;    &quot;Top&quot;: {&#10;      &quot;$type&quot;: &quot;ProgressBar.Bar.Location, Progress Bar for Microsoft PowerPoint&quot;,&#10;      &quot;Available&quot;: true,&#10;      &quot;Selected&quot;: true&#10;    }&#10;  },&#10;  &quot;SizeSelectedItemIndex&quot;: 11,&#10;  &quot;ThemeSelectedItemIndex&quot;: 1&#10;}"/>
</p:tagLst>
</file>

<file path=ppt/theme/theme1.xml><?xml version="1.0" encoding="utf-8"?>
<a:theme xmlns:a="http://schemas.openxmlformats.org/drawingml/2006/main" name="Default Design">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238</Words>
  <Application>Microsoft Office PowerPoint</Application>
  <PresentationFormat>On-screen Show (4:3)</PresentationFormat>
  <Paragraphs>20</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Lisa Van Gemert</cp:lastModifiedBy>
  <cp:revision>12</cp:revision>
  <dcterms:modified xsi:type="dcterms:W3CDTF">2018-10-04T12:09:03Z</dcterms:modified>
</cp:coreProperties>
</file>